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3300"/>
    <a:srgbClr val="000000"/>
    <a:srgbClr val="0000CC"/>
    <a:srgbClr val="6600CC"/>
    <a:srgbClr val="F8F8F8"/>
    <a:srgbClr val="33CC33"/>
    <a:srgbClr val="99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A18E6-9C01-483A-9024-35E9C4BFCF96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C76B6-8443-49A7-A4CE-7CE078E0A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95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C76B6-8443-49A7-A4CE-7CE078E0AC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94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Freeform 50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C5998E-D0A4-49FD-ACAC-A66AE19BE3D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132" name="Group 60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100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103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109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39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0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112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Freeform 43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Freeform 44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17" name="Freeform 45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96338-3ED9-4FE1-A0D5-BD389384EF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86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EAF83-B472-4246-A0E5-8A1351101F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07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66B64-61EA-472C-9429-C0CB653495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59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C1596-102A-4A95-B884-FF031E63F5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47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E845E-7F77-4A29-9E9D-417AC4006C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80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4AB4F-D5B2-4F30-9646-0A5FCD434A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16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20A7A-7D1D-44FE-B5E1-F511BD998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11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79FDD-F9A1-4D6B-BA4C-C26DB5C89D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99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13C7D-2EFD-4B7D-BD45-0321FA62B8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41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094A3-3A34-4134-BBAE-34D180AC4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52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Freeform 24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0755D7D-A4E0-404B-B227-A2A69295014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6" name="Group 142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61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52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70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50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60" name="Group 136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52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5" name="Group 141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56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4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55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4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Text-Based 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Adding Text Evidence to </a:t>
            </a:r>
            <a:r>
              <a:rPr lang="en-US" dirty="0" smtClean="0"/>
              <a:t>Middle</a:t>
            </a:r>
            <a:r>
              <a:rPr lang="en-US" dirty="0" smtClean="0"/>
              <a:t> </a:t>
            </a:r>
            <a:r>
              <a:rPr lang="en-US" dirty="0"/>
              <a:t>Paragraphs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489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-152400"/>
            <a:ext cx="6870700" cy="1600200"/>
          </a:xfrm>
        </p:spPr>
        <p:txBody>
          <a:bodyPr/>
          <a:lstStyle/>
          <a:p>
            <a:r>
              <a:rPr lang="en-US" dirty="0"/>
              <a:t>Text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0104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00CC"/>
                </a:solidFill>
              </a:rPr>
              <a:t>1. </a:t>
            </a:r>
            <a:r>
              <a:rPr lang="en-US" sz="3600" b="1" u="sng" dirty="0">
                <a:solidFill>
                  <a:srgbClr val="0000CC"/>
                </a:solidFill>
              </a:rPr>
              <a:t>Direct Quote- </a:t>
            </a:r>
            <a:r>
              <a:rPr lang="en-US" sz="3600" dirty="0">
                <a:solidFill>
                  <a:srgbClr val="0000CC"/>
                </a:solidFill>
              </a:rPr>
              <a:t>taking the information directly from the text</a:t>
            </a:r>
          </a:p>
          <a:p>
            <a:pPr marL="0" indent="0">
              <a:buNone/>
            </a:pPr>
            <a:endParaRPr lang="en-US" sz="36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CC"/>
                </a:solidFill>
              </a:rPr>
              <a:t>2. </a:t>
            </a:r>
            <a:r>
              <a:rPr lang="en-US" sz="3600" b="1" u="sng" dirty="0">
                <a:solidFill>
                  <a:srgbClr val="0000CC"/>
                </a:solidFill>
              </a:rPr>
              <a:t>Paraphrasing</a:t>
            </a:r>
            <a:r>
              <a:rPr lang="en-US" sz="3600" dirty="0">
                <a:solidFill>
                  <a:srgbClr val="0000CC"/>
                </a:solidFill>
              </a:rPr>
              <a:t>- writing the information from the text in your own words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617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096000" cy="1219200"/>
          </a:xfrm>
        </p:spPr>
        <p:txBody>
          <a:bodyPr/>
          <a:lstStyle/>
          <a:p>
            <a:r>
              <a:rPr lang="en-US" sz="3600" dirty="0"/>
              <a:t>Evidence Based Terminology (EBT)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6781800" cy="4114800"/>
          </a:xfrm>
        </p:spPr>
        <p:txBody>
          <a:bodyPr/>
          <a:lstStyle/>
          <a:p>
            <a:r>
              <a:rPr lang="en-US" sz="2800" dirty="0">
                <a:solidFill>
                  <a:srgbClr val="0000CC"/>
                </a:solidFill>
              </a:rPr>
              <a:t>When writing a direct quote or paraphrasing you </a:t>
            </a:r>
            <a:r>
              <a:rPr lang="en-US" sz="2800" b="1" u="sng" dirty="0">
                <a:solidFill>
                  <a:srgbClr val="0000CC"/>
                </a:solidFill>
              </a:rPr>
              <a:t>must</a:t>
            </a:r>
            <a:r>
              <a:rPr lang="en-US" sz="2800" dirty="0">
                <a:solidFill>
                  <a:srgbClr val="0000CC"/>
                </a:solidFill>
              </a:rPr>
              <a:t> include Evidence Based Terminology (EBT)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According to the article…..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According to the text….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author states…..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author of …………believes………..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In the text…..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text states…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passage states….</a:t>
            </a:r>
          </a:p>
          <a:p>
            <a:endParaRPr lang="en-US" sz="1600" b="1" dirty="0">
              <a:solidFill>
                <a:srgbClr val="0000CC"/>
              </a:solidFill>
            </a:endParaRPr>
          </a:p>
          <a:p>
            <a:endParaRPr lang="en-US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974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3657600"/>
          </a:xfrm>
        </p:spPr>
        <p:txBody>
          <a:bodyPr/>
          <a:lstStyle/>
          <a:p>
            <a:r>
              <a:rPr lang="en-US" sz="2900" b="1" dirty="0">
                <a:solidFill>
                  <a:schemeClr val="tx1"/>
                </a:solidFill>
              </a:rPr>
              <a:t>In paragraph _____, it states…..</a:t>
            </a:r>
          </a:p>
          <a:p>
            <a:r>
              <a:rPr lang="en-US" sz="2900" b="1" dirty="0">
                <a:solidFill>
                  <a:schemeClr val="tx1"/>
                </a:solidFill>
              </a:rPr>
              <a:t>On page ______, it states….</a:t>
            </a:r>
          </a:p>
          <a:p>
            <a:r>
              <a:rPr lang="en-US" sz="2900" b="1" dirty="0">
                <a:solidFill>
                  <a:schemeClr val="tx1"/>
                </a:solidFill>
              </a:rPr>
              <a:t>Based on the information in the text….</a:t>
            </a:r>
          </a:p>
          <a:p>
            <a:r>
              <a:rPr lang="en-US" sz="2900" b="1" dirty="0">
                <a:solidFill>
                  <a:schemeClr val="tx1"/>
                </a:solidFill>
              </a:rPr>
              <a:t>From the reading I know that…..</a:t>
            </a:r>
          </a:p>
          <a:p>
            <a:r>
              <a:rPr lang="en-US" sz="2900" b="1" dirty="0">
                <a:solidFill>
                  <a:schemeClr val="tx1"/>
                </a:solidFill>
              </a:rPr>
              <a:t>Based on what I read…..</a:t>
            </a:r>
          </a:p>
          <a:p>
            <a:r>
              <a:rPr lang="en-US" sz="2900" b="1" dirty="0">
                <a:solidFill>
                  <a:schemeClr val="tx1"/>
                </a:solidFill>
              </a:rPr>
              <a:t>The graphic/picture/illustration/ diagram shows….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Evidence Based Terminology(EBT) Continued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919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"/>
            <a:ext cx="6553200" cy="609600"/>
          </a:xfrm>
        </p:spPr>
        <p:txBody>
          <a:bodyPr/>
          <a:lstStyle/>
          <a:p>
            <a:r>
              <a:rPr lang="en-US" sz="3600" dirty="0"/>
              <a:t>Examples of Direct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533400"/>
            <a:ext cx="6019800" cy="495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600" b="1" dirty="0">
                <a:solidFill>
                  <a:srgbClr val="FF0000"/>
                </a:solidFill>
              </a:rPr>
              <a:t>According to the article </a:t>
            </a:r>
            <a:r>
              <a:rPr lang="en-US" sz="2600" b="1" u="sng" dirty="0">
                <a:solidFill>
                  <a:srgbClr val="6600CC"/>
                </a:solidFill>
              </a:rPr>
              <a:t>Beating the Winter Blues, </a:t>
            </a:r>
            <a:r>
              <a:rPr lang="en-US" sz="2600" b="1" dirty="0">
                <a:solidFill>
                  <a:srgbClr val="009900"/>
                </a:solidFill>
              </a:rPr>
              <a:t>“Some people find that when the temperature goes down, so do their spirits.”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>
                <a:solidFill>
                  <a:srgbClr val="FF3300"/>
                </a:solidFill>
              </a:rPr>
              <a:t>The author states in </a:t>
            </a:r>
            <a:r>
              <a:rPr lang="en-US" sz="2600" b="1" u="sng" dirty="0">
                <a:solidFill>
                  <a:srgbClr val="6600CC"/>
                </a:solidFill>
              </a:rPr>
              <a:t>Matter is Everywhere</a:t>
            </a:r>
            <a:r>
              <a:rPr lang="en-US" sz="2600" b="1" dirty="0">
                <a:solidFill>
                  <a:srgbClr val="6600CC"/>
                </a:solidFill>
              </a:rPr>
              <a:t>, </a:t>
            </a:r>
            <a:r>
              <a:rPr lang="en-US" sz="2600" b="1" dirty="0">
                <a:solidFill>
                  <a:srgbClr val="009900"/>
                </a:solidFill>
              </a:rPr>
              <a:t>“Everything around us is made of matter—your clothes, the trees, even the water you drink!”</a:t>
            </a:r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600" dirty="0"/>
              <a:t>EBT = </a:t>
            </a:r>
            <a:r>
              <a:rPr lang="en-US" sz="2600" b="1" dirty="0">
                <a:solidFill>
                  <a:srgbClr val="FF3300"/>
                </a:solidFill>
              </a:rPr>
              <a:t>red</a:t>
            </a:r>
          </a:p>
          <a:p>
            <a:r>
              <a:rPr lang="en-US" sz="2600" dirty="0"/>
              <a:t>Title of article is always underlined= </a:t>
            </a:r>
            <a:r>
              <a:rPr lang="en-US" sz="2600" b="1" dirty="0">
                <a:solidFill>
                  <a:srgbClr val="6600CC"/>
                </a:solidFill>
              </a:rPr>
              <a:t>blue</a:t>
            </a:r>
          </a:p>
          <a:p>
            <a:r>
              <a:rPr lang="en-US" sz="2600" dirty="0"/>
              <a:t>Exact words from the text are copied and quotation marks are used= </a:t>
            </a:r>
            <a:r>
              <a:rPr lang="en-US" sz="2600" b="1" dirty="0">
                <a:solidFill>
                  <a:srgbClr val="009900"/>
                </a:solidFill>
              </a:rPr>
              <a:t>green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826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152400"/>
            <a:ext cx="6553200" cy="990600"/>
          </a:xfrm>
        </p:spPr>
        <p:txBody>
          <a:bodyPr/>
          <a:lstStyle/>
          <a:p>
            <a:r>
              <a:rPr lang="en-US" sz="3600" dirty="0"/>
              <a:t>      Examples of Paraphrasing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838200"/>
            <a:ext cx="6553200" cy="4648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600" b="1" dirty="0">
                <a:solidFill>
                  <a:srgbClr val="FF0000"/>
                </a:solidFill>
              </a:rPr>
              <a:t>According to the article </a:t>
            </a:r>
            <a:r>
              <a:rPr lang="en-US" sz="2600" b="1" u="sng" dirty="0">
                <a:solidFill>
                  <a:srgbClr val="6600CC"/>
                </a:solidFill>
              </a:rPr>
              <a:t>Beating the Winter Blues,</a:t>
            </a:r>
            <a:r>
              <a:rPr lang="en-US" sz="2600" b="1" dirty="0">
                <a:solidFill>
                  <a:srgbClr val="6600CC"/>
                </a:solidFill>
              </a:rPr>
              <a:t> </a:t>
            </a:r>
            <a:r>
              <a:rPr lang="en-US" sz="2600" b="1" dirty="0">
                <a:solidFill>
                  <a:srgbClr val="009900"/>
                </a:solidFill>
              </a:rPr>
              <a:t>people often feel differently when temperatures start dropping.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>
                <a:solidFill>
                  <a:srgbClr val="FF3300"/>
                </a:solidFill>
              </a:rPr>
              <a:t>The author states in </a:t>
            </a:r>
            <a:r>
              <a:rPr lang="en-US" sz="2600" b="1" u="sng" dirty="0">
                <a:solidFill>
                  <a:srgbClr val="6600CC"/>
                </a:solidFill>
              </a:rPr>
              <a:t>Matter is Everywhere, </a:t>
            </a:r>
            <a:r>
              <a:rPr lang="en-US" sz="2600" b="1" dirty="0">
                <a:solidFill>
                  <a:srgbClr val="009900"/>
                </a:solidFill>
              </a:rPr>
              <a:t>that everything in our world is made of matter.</a:t>
            </a:r>
            <a:r>
              <a:rPr lang="en-US" sz="2600" dirty="0">
                <a:solidFill>
                  <a:srgbClr val="009900"/>
                </a:solidFill>
              </a:rPr>
              <a:t>  </a:t>
            </a:r>
          </a:p>
          <a:p>
            <a:r>
              <a:rPr lang="en-US" sz="2600" dirty="0">
                <a:solidFill>
                  <a:srgbClr val="000000"/>
                </a:solidFill>
              </a:rPr>
              <a:t>EBT= </a:t>
            </a:r>
            <a:r>
              <a:rPr lang="en-US" sz="2600" b="1" dirty="0">
                <a:solidFill>
                  <a:srgbClr val="FF0000"/>
                </a:solidFill>
              </a:rPr>
              <a:t>red</a:t>
            </a:r>
          </a:p>
          <a:p>
            <a:r>
              <a:rPr lang="en-US" sz="2600" dirty="0">
                <a:solidFill>
                  <a:srgbClr val="000000"/>
                </a:solidFill>
              </a:rPr>
              <a:t>Title of article is always underlined= </a:t>
            </a:r>
            <a:r>
              <a:rPr lang="en-US" sz="2600" b="1" dirty="0">
                <a:solidFill>
                  <a:srgbClr val="0000CC"/>
                </a:solidFill>
              </a:rPr>
              <a:t>blue</a:t>
            </a:r>
          </a:p>
          <a:p>
            <a:r>
              <a:rPr lang="en-US" sz="2600" dirty="0">
                <a:solidFill>
                  <a:srgbClr val="000000"/>
                </a:solidFill>
              </a:rPr>
              <a:t>Read the text and write the information in your own words (</a:t>
            </a:r>
            <a:r>
              <a:rPr lang="en-US" sz="2600" u="sng" dirty="0">
                <a:solidFill>
                  <a:srgbClr val="000000"/>
                </a:solidFill>
              </a:rPr>
              <a:t>don’t</a:t>
            </a:r>
            <a:r>
              <a:rPr lang="en-US" sz="2600" dirty="0">
                <a:solidFill>
                  <a:srgbClr val="000000"/>
                </a:solidFill>
              </a:rPr>
              <a:t> use quotation marks)= </a:t>
            </a:r>
            <a:r>
              <a:rPr lang="en-US" sz="2600" b="1" dirty="0">
                <a:solidFill>
                  <a:srgbClr val="009900"/>
                </a:solidFill>
              </a:rPr>
              <a:t>green</a:t>
            </a:r>
          </a:p>
          <a:p>
            <a:endParaRPr lang="en-US" sz="2400" dirty="0">
              <a:solidFill>
                <a:srgbClr val="009900"/>
              </a:solidFill>
            </a:endParaRPr>
          </a:p>
          <a:p>
            <a:endParaRPr lang="en-US" sz="2400" dirty="0">
              <a:solidFill>
                <a:srgbClr val="0099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0748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629400" cy="1066800"/>
          </a:xfrm>
        </p:spPr>
        <p:txBody>
          <a:bodyPr/>
          <a:lstStyle/>
          <a:p>
            <a:r>
              <a:rPr lang="en-US" sz="2400" b="1" dirty="0"/>
              <a:t>What do you do after you write a direct quote or paraphrase?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90600"/>
            <a:ext cx="6934200" cy="5867400"/>
          </a:xfrm>
        </p:spPr>
        <p:txBody>
          <a:bodyPr/>
          <a:lstStyle/>
          <a:p>
            <a:r>
              <a:rPr lang="en-US" sz="2200" b="1" dirty="0">
                <a:solidFill>
                  <a:srgbClr val="0000CC"/>
                </a:solidFill>
              </a:rPr>
              <a:t>After writing a direct quote or paraphrasing the text </a:t>
            </a:r>
            <a:r>
              <a:rPr lang="en-US" sz="2200" b="1" u="sng" dirty="0">
                <a:solidFill>
                  <a:srgbClr val="0000CC"/>
                </a:solidFill>
              </a:rPr>
              <a:t>you should write a </a:t>
            </a:r>
            <a:r>
              <a:rPr lang="en-US" sz="2200" b="1" u="sng" dirty="0" smtClean="0">
                <a:solidFill>
                  <a:srgbClr val="0000CC"/>
                </a:solidFill>
              </a:rPr>
              <a:t>sentence or more </a:t>
            </a:r>
            <a:r>
              <a:rPr lang="en-US" sz="2200" b="1" u="sng" dirty="0">
                <a:solidFill>
                  <a:srgbClr val="0000CC"/>
                </a:solidFill>
              </a:rPr>
              <a:t>that shows your own </a:t>
            </a:r>
            <a:r>
              <a:rPr lang="en-US" sz="2200" b="1" u="sng" dirty="0" smtClean="0">
                <a:solidFill>
                  <a:srgbClr val="0000CC"/>
                </a:solidFill>
              </a:rPr>
              <a:t>thoughts </a:t>
            </a:r>
            <a:r>
              <a:rPr lang="en-US" sz="2200" b="1" u="sng" dirty="0">
                <a:solidFill>
                  <a:srgbClr val="0000CC"/>
                </a:solidFill>
              </a:rPr>
              <a:t>or </a:t>
            </a:r>
            <a:r>
              <a:rPr lang="en-US" sz="2200" b="1" u="sng" dirty="0" smtClean="0">
                <a:solidFill>
                  <a:srgbClr val="0000CC"/>
                </a:solidFill>
              </a:rPr>
              <a:t>ideas </a:t>
            </a:r>
            <a:r>
              <a:rPr lang="en-US" sz="2200" b="1" u="sng" dirty="0" smtClean="0"/>
              <a:t>(ELABORATION</a:t>
            </a:r>
            <a:r>
              <a:rPr lang="en-US" sz="2200" b="1" u="sng" dirty="0" smtClean="0">
                <a:solidFill>
                  <a:srgbClr val="000000"/>
                </a:solidFill>
              </a:rPr>
              <a:t>)</a:t>
            </a:r>
            <a:r>
              <a:rPr lang="en-US" sz="2200" b="1" dirty="0" smtClean="0">
                <a:solidFill>
                  <a:srgbClr val="0000CC"/>
                </a:solidFill>
              </a:rPr>
              <a:t>. </a:t>
            </a:r>
            <a:r>
              <a:rPr lang="en-US" sz="2200" b="1" dirty="0">
                <a:solidFill>
                  <a:srgbClr val="0000CC"/>
                </a:solidFill>
              </a:rPr>
              <a:t>This is done to explain your understanding about the text evidence provided.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/>
              <a:t>According to the article </a:t>
            </a:r>
            <a:r>
              <a:rPr lang="en-US" sz="2200" b="1" u="sng" dirty="0"/>
              <a:t>Beating the Winter Blues,</a:t>
            </a:r>
            <a:r>
              <a:rPr lang="en-US" sz="2200" b="1" dirty="0"/>
              <a:t> “Some people find that when the temperature goes down, so do their spirits.” </a:t>
            </a:r>
            <a:r>
              <a:rPr lang="en-US" sz="2200" b="1" dirty="0" smtClean="0">
                <a:solidFill>
                  <a:srgbClr val="FF0000"/>
                </a:solidFill>
              </a:rPr>
              <a:t>This explains why </a:t>
            </a:r>
            <a:r>
              <a:rPr lang="en-US" sz="2200" b="1" dirty="0">
                <a:solidFill>
                  <a:srgbClr val="FF0000"/>
                </a:solidFill>
              </a:rPr>
              <a:t>i</a:t>
            </a:r>
            <a:r>
              <a:rPr lang="en-US" sz="2200" b="1" dirty="0" smtClean="0">
                <a:solidFill>
                  <a:srgbClr val="FF0000"/>
                </a:solidFill>
              </a:rPr>
              <a:t>t </a:t>
            </a:r>
            <a:r>
              <a:rPr lang="en-US" sz="2200" b="1" dirty="0">
                <a:solidFill>
                  <a:srgbClr val="FF0000"/>
                </a:solidFill>
              </a:rPr>
              <a:t>is not uncommon for people to experience sadness or a lack of interest during the winter months.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/>
              <a:t>The author states in </a:t>
            </a:r>
            <a:r>
              <a:rPr lang="en-US" sz="2200" b="1" u="sng" dirty="0"/>
              <a:t>Matter is Everywhere, </a:t>
            </a:r>
            <a:r>
              <a:rPr lang="en-US" sz="2200" b="1" dirty="0"/>
              <a:t>that everything in our world is made of matter.  </a:t>
            </a:r>
            <a:r>
              <a:rPr lang="en-US" sz="2200" b="1" dirty="0">
                <a:solidFill>
                  <a:srgbClr val="FF0000"/>
                </a:solidFill>
              </a:rPr>
              <a:t>For example, matter is found in the air we breathe, the books we read, and the food we eat. 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b="1" dirty="0">
              <a:solidFill>
                <a:srgbClr val="0000CC"/>
              </a:solidFill>
            </a:endParaRPr>
          </a:p>
          <a:p>
            <a:endParaRPr lang="en-US" sz="2000" b="1" dirty="0">
              <a:solidFill>
                <a:srgbClr val="0000CC"/>
              </a:solidFill>
            </a:endParaRP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123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489700" cy="914400"/>
          </a:xfrm>
        </p:spPr>
        <p:txBody>
          <a:bodyPr/>
          <a:lstStyle/>
          <a:p>
            <a:r>
              <a:rPr lang="en-US" sz="3200" b="1" dirty="0" smtClean="0"/>
              <a:t> </a:t>
            </a:r>
            <a:r>
              <a:rPr lang="en-US" sz="3000" b="1" dirty="0" smtClean="0"/>
              <a:t>Elaboration Sentence Starters </a:t>
            </a:r>
            <a:br>
              <a:rPr lang="en-US" sz="3000" b="1" dirty="0" smtClean="0"/>
            </a:b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623248"/>
            <a:ext cx="6477000" cy="6248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When we cite textual evidence, we want to make sure we don’t end with just that. We want to elaborate on that evidence with examples, details, connections, etc.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9900"/>
                </a:solidFill>
              </a:rPr>
              <a:t>Below </a:t>
            </a:r>
            <a:r>
              <a:rPr lang="en-US" sz="1800" b="1" dirty="0">
                <a:solidFill>
                  <a:srgbClr val="009900"/>
                </a:solidFill>
              </a:rPr>
              <a:t>are just a few ways you can start off elaborating on your textual evidence. </a:t>
            </a:r>
            <a:endParaRPr lang="en-US" sz="1800" b="1" dirty="0" smtClean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This means… </a:t>
            </a:r>
            <a:r>
              <a:rPr lang="en-US" sz="1800" b="1" dirty="0" smtClean="0"/>
              <a:t>			</a:t>
            </a:r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This explains… </a:t>
            </a:r>
            <a:r>
              <a:rPr lang="en-US" sz="1800" b="1" dirty="0" smtClean="0"/>
              <a:t>			</a:t>
            </a:r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This shows… </a:t>
            </a:r>
            <a:r>
              <a:rPr lang="en-US" sz="1800" b="1" dirty="0" smtClean="0"/>
              <a:t>		</a:t>
            </a:r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This expresses…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This confirms…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This is because…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For instance… </a:t>
            </a:r>
            <a:endParaRPr lang="en-US" sz="1800" b="1" dirty="0" smtClean="0"/>
          </a:p>
          <a:p>
            <a:r>
              <a:rPr lang="en-US" sz="1800" b="1" dirty="0" smtClean="0"/>
              <a:t>The </a:t>
            </a:r>
            <a:r>
              <a:rPr lang="en-US" sz="1800" b="1" dirty="0"/>
              <a:t>graphic showed…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The illustration showed…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An example on page____, is … </a:t>
            </a:r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As a result…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For this reason… </a:t>
            </a:r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The evidence suggests/shows… </a:t>
            </a:r>
          </a:p>
          <a:p>
            <a:pPr marL="0" indent="0">
              <a:buNone/>
            </a:pPr>
            <a:r>
              <a:rPr lang="en-US" sz="1800" b="1" dirty="0" smtClean="0"/>
              <a:t>• </a:t>
            </a:r>
            <a:r>
              <a:rPr lang="en-US" sz="1800" b="1" dirty="0"/>
              <a:t>We can conclude from this…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36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5791200" cy="990600"/>
          </a:xfrm>
        </p:spPr>
        <p:txBody>
          <a:bodyPr/>
          <a:lstStyle/>
          <a:p>
            <a:r>
              <a:rPr lang="en-US" dirty="0"/>
              <a:t>Important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43000"/>
            <a:ext cx="6858000" cy="4648200"/>
          </a:xfrm>
        </p:spPr>
        <p:txBody>
          <a:bodyPr/>
          <a:lstStyle/>
          <a:p>
            <a:r>
              <a:rPr lang="en-US" sz="2600" b="1" dirty="0">
                <a:solidFill>
                  <a:srgbClr val="0000CC"/>
                </a:solidFill>
              </a:rPr>
              <a:t>There is a balance between quotes, paraphrasing, and your own ideas in each </a:t>
            </a:r>
            <a:r>
              <a:rPr lang="en-US" sz="2600" b="1" dirty="0" smtClean="0">
                <a:solidFill>
                  <a:srgbClr val="0000CC"/>
                </a:solidFill>
              </a:rPr>
              <a:t>R1</a:t>
            </a:r>
            <a:r>
              <a:rPr lang="en-US" sz="2600" b="1" dirty="0">
                <a:solidFill>
                  <a:srgbClr val="0000CC"/>
                </a:solidFill>
              </a:rPr>
              <a:t>, </a:t>
            </a:r>
            <a:r>
              <a:rPr lang="en-US" sz="2600" b="1" dirty="0" smtClean="0">
                <a:solidFill>
                  <a:srgbClr val="0000CC"/>
                </a:solidFill>
              </a:rPr>
              <a:t>R2</a:t>
            </a:r>
            <a:r>
              <a:rPr lang="en-US" sz="2600" b="1" dirty="0">
                <a:solidFill>
                  <a:srgbClr val="0000CC"/>
                </a:solidFill>
              </a:rPr>
              <a:t>, </a:t>
            </a:r>
            <a:r>
              <a:rPr lang="en-US" sz="2600" b="1" dirty="0" smtClean="0">
                <a:solidFill>
                  <a:srgbClr val="0000CC"/>
                </a:solidFill>
              </a:rPr>
              <a:t>R3 </a:t>
            </a:r>
            <a:r>
              <a:rPr lang="en-US" sz="2600" b="1" dirty="0">
                <a:solidFill>
                  <a:srgbClr val="0000CC"/>
                </a:solidFill>
              </a:rPr>
              <a:t>paragraph. </a:t>
            </a:r>
          </a:p>
          <a:p>
            <a:r>
              <a:rPr lang="en-US" sz="2600" b="1" dirty="0">
                <a:solidFill>
                  <a:srgbClr val="0000CC"/>
                </a:solidFill>
              </a:rPr>
              <a:t>The rule to follow is </a:t>
            </a:r>
            <a:r>
              <a:rPr lang="en-US" sz="2600" b="1" dirty="0"/>
              <a:t>one direct quote </a:t>
            </a:r>
            <a:r>
              <a:rPr lang="en-US" sz="2600" b="1" dirty="0">
                <a:solidFill>
                  <a:srgbClr val="0000CC"/>
                </a:solidFill>
              </a:rPr>
              <a:t>and at least </a:t>
            </a:r>
            <a:r>
              <a:rPr lang="en-US" sz="2600" b="1" dirty="0"/>
              <a:t>two paraphrases </a:t>
            </a:r>
            <a:r>
              <a:rPr lang="en-US" sz="2600" b="1" dirty="0">
                <a:solidFill>
                  <a:srgbClr val="0000CC"/>
                </a:solidFill>
              </a:rPr>
              <a:t>in each </a:t>
            </a:r>
            <a:r>
              <a:rPr lang="en-US" sz="2600" b="1" dirty="0" smtClean="0">
                <a:solidFill>
                  <a:srgbClr val="0000CC"/>
                </a:solidFill>
              </a:rPr>
              <a:t>R1</a:t>
            </a:r>
            <a:r>
              <a:rPr lang="en-US" sz="2600" b="1" dirty="0">
                <a:solidFill>
                  <a:srgbClr val="0000CC"/>
                </a:solidFill>
              </a:rPr>
              <a:t>, </a:t>
            </a:r>
            <a:r>
              <a:rPr lang="en-US" sz="2600" b="1" dirty="0" smtClean="0">
                <a:solidFill>
                  <a:srgbClr val="0000CC"/>
                </a:solidFill>
              </a:rPr>
              <a:t>R2</a:t>
            </a:r>
            <a:r>
              <a:rPr lang="en-US" sz="2600" b="1" dirty="0">
                <a:solidFill>
                  <a:srgbClr val="0000CC"/>
                </a:solidFill>
              </a:rPr>
              <a:t>, </a:t>
            </a:r>
            <a:r>
              <a:rPr lang="en-US" sz="2600" b="1" dirty="0" smtClean="0">
                <a:solidFill>
                  <a:srgbClr val="0000CC"/>
                </a:solidFill>
              </a:rPr>
              <a:t>R3 </a:t>
            </a:r>
            <a:r>
              <a:rPr lang="en-US" sz="2600" b="1" dirty="0">
                <a:solidFill>
                  <a:srgbClr val="0000CC"/>
                </a:solidFill>
              </a:rPr>
              <a:t>paragraph. </a:t>
            </a:r>
          </a:p>
          <a:p>
            <a:r>
              <a:rPr lang="en-US" sz="2600" b="1" dirty="0">
                <a:solidFill>
                  <a:srgbClr val="0000CC"/>
                </a:solidFill>
              </a:rPr>
              <a:t>You must use EBT when writing a direct quote or paraphrasing. </a:t>
            </a:r>
          </a:p>
          <a:p>
            <a:r>
              <a:rPr lang="en-US" sz="2600" b="1" dirty="0">
                <a:solidFill>
                  <a:srgbClr val="0000CC"/>
                </a:solidFill>
              </a:rPr>
              <a:t>You don’t always have to put a thought/idea after you write a direct quote and paraphrase…..but you should try to most of the time if it makes sense and flows with the essay. </a:t>
            </a:r>
          </a:p>
          <a:p>
            <a:endParaRPr lang="en-US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36839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5ed4f9e8-f14a-4fac-ad62-65abd58cb611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4ebf074-c6f7-4839-9d52-325e424e928d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3204116c-2c0b-44b8-a108-a551aefb135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778c9411-53e2-4e30-860f-e143c5a2638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75a5df4e-270b-4a82-8deb-ff2c4480b7a8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96ed9cce-2fbe-48ff-91a3-df2dd5142bcf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e6814b77-c18a-4f5f-b4db-868886ce7d29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d72d4e96-2054-44de-b214-16b20a15c00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7e855424-387a-4ce1-81de-2e1cf2996bcd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Crayons design template">
  <a:themeElements>
    <a:clrScheme name="Office Them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 design template</Template>
  <TotalTime>351</TotalTime>
  <Words>575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Crayons design template</vt:lpstr>
      <vt:lpstr>Text-Based Writing</vt:lpstr>
      <vt:lpstr>Text Evidence</vt:lpstr>
      <vt:lpstr>Evidence Based Terminology (EBT)</vt:lpstr>
      <vt:lpstr>Evidence Based Terminology(EBT) Continued</vt:lpstr>
      <vt:lpstr>Examples of Direct Quotes</vt:lpstr>
      <vt:lpstr>      Examples of Paraphrasing</vt:lpstr>
      <vt:lpstr>What do you do after you write a direct quote or paraphrase?</vt:lpstr>
      <vt:lpstr> Elaboration Sentence Starters  </vt:lpstr>
      <vt:lpstr>Important Reminders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Text- Based Writing</dc:title>
  <dc:creator>Rebeca Saumell</dc:creator>
  <cp:lastModifiedBy>Rebeca Saumell</cp:lastModifiedBy>
  <cp:revision>32</cp:revision>
  <cp:lastPrinted>1601-01-01T00:00:00Z</cp:lastPrinted>
  <dcterms:created xsi:type="dcterms:W3CDTF">2018-01-03T17:33:56Z</dcterms:created>
  <dcterms:modified xsi:type="dcterms:W3CDTF">2019-10-13T21:22:24Z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TC102037651033</vt:lpwstr>
  </property>
</Properties>
</file>